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9"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EB5938F-D176-4513-A527-7160AA6B2C16}" type="datetimeFigureOut">
              <a:rPr lang="en-US" smtClean="0"/>
              <a:t>2/20/2014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18460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42932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81497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0974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75638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B5938F-D176-4513-A527-7160AA6B2C16}" type="datetimeFigureOut">
              <a:rPr lang="en-US" smtClean="0"/>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96939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B5938F-D176-4513-A527-7160AA6B2C16}" type="datetimeFigureOut">
              <a:rPr lang="en-US" smtClean="0"/>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35393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089257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85643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79050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5938F-D176-4513-A527-7160AA6B2C16}" type="datetimeFigureOut">
              <a:rPr lang="en-US" smtClean="0"/>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049352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10962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B5938F-D176-4513-A527-7160AA6B2C16}" type="datetimeFigureOut">
              <a:rPr lang="en-US" smtClean="0"/>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72460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B5938F-D176-4513-A527-7160AA6B2C16}" type="datetimeFigureOut">
              <a:rPr lang="en-US" smtClean="0"/>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51858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5938F-D176-4513-A527-7160AA6B2C16}" type="datetimeFigureOut">
              <a:rPr lang="en-US" smtClean="0"/>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33239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20368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53966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B5938F-D176-4513-A527-7160AA6B2C16}" type="datetimeFigureOut">
              <a:rPr lang="en-US" smtClean="0"/>
              <a:t>2/20/2014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247528-FEE9-4BA0-8713-AC7B653D94FA}" type="slidenum">
              <a:rPr lang="en-US" smtClean="0"/>
              <a:t>‹#›</a:t>
            </a:fld>
            <a:endParaRPr lang="en-US"/>
          </a:p>
        </p:txBody>
      </p:sp>
    </p:spTree>
    <p:extLst>
      <p:ext uri="{BB962C8B-B14F-4D97-AF65-F5344CB8AC3E}">
        <p14:creationId xmlns:p14="http://schemas.microsoft.com/office/powerpoint/2010/main" val="23682920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29797" y="2119972"/>
            <a:ext cx="6966808" cy="3507105"/>
          </a:xfrm>
        </p:spPr>
        <p:txBody>
          <a:bodyPr>
            <a:noAutofit/>
          </a:bodyPr>
          <a:lstStyle/>
          <a:p>
            <a:r>
              <a:rPr lang="en-US" sz="6000" b="1" dirty="0" smtClean="0">
                <a:latin typeface="Arial" panose="020B0604020202020204" pitchFamily="34" charset="0"/>
                <a:cs typeface="Arial" panose="020B0604020202020204" pitchFamily="34" charset="0"/>
              </a:rPr>
              <a:t>An Introduction to Nonfiction Text Features</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444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Bold Words</a:t>
            </a:r>
            <a:r>
              <a:rPr lang="en-US" dirty="0" smtClean="0"/>
              <a:t>: </a:t>
            </a:r>
            <a:r>
              <a:rPr lang="en-US" dirty="0" smtClean="0"/>
              <a:t/>
            </a:r>
            <a:br>
              <a:rPr lang="en-US" dirty="0" smtClean="0"/>
            </a:br>
            <a:r>
              <a:rPr lang="en-US" dirty="0" smtClean="0"/>
              <a:t>important </a:t>
            </a:r>
            <a:r>
              <a:rPr lang="en-US" dirty="0" smtClean="0"/>
              <a:t>words that are darker than the text around them</a:t>
            </a:r>
            <a:endParaRPr lang="en-US" dirty="0"/>
          </a:p>
        </p:txBody>
      </p:sp>
      <p:sp>
        <p:nvSpPr>
          <p:cNvPr id="3" name="Content Placeholder 2"/>
          <p:cNvSpPr>
            <a:spLocks noGrp="1"/>
          </p:cNvSpPr>
          <p:nvPr>
            <p:ph idx="1"/>
          </p:nvPr>
        </p:nvSpPr>
        <p:spPr>
          <a:xfrm>
            <a:off x="838200" y="2461846"/>
            <a:ext cx="10515600" cy="3715116"/>
          </a:xfrm>
        </p:spPr>
        <p:txBody>
          <a:bodyPr/>
          <a:lstStyle/>
          <a:p>
            <a:r>
              <a:rPr lang="en-US" b="1" dirty="0" smtClean="0"/>
              <a:t>Bold words </a:t>
            </a:r>
            <a:r>
              <a:rPr lang="en-US" dirty="0" smtClean="0"/>
              <a:t>tell the reader to pay attention – these words are important!</a:t>
            </a:r>
          </a:p>
          <a:p>
            <a:r>
              <a:rPr lang="en-US" b="1" dirty="0" smtClean="0"/>
              <a:t>Bold words </a:t>
            </a:r>
            <a:r>
              <a:rPr lang="en-US" dirty="0" smtClean="0"/>
              <a:t>can be used for titles, headings, and key words like important vocabulary words.</a:t>
            </a:r>
          </a:p>
          <a:p>
            <a:r>
              <a:rPr lang="en-US" dirty="0" smtClean="0"/>
              <a:t>Sometimes the important words will be a different </a:t>
            </a:r>
            <a:r>
              <a:rPr lang="en-US" b="1" dirty="0" smtClean="0">
                <a:solidFill>
                  <a:srgbClr val="FF0000"/>
                </a:solidFill>
              </a:rPr>
              <a:t>color</a:t>
            </a:r>
            <a:r>
              <a:rPr lang="en-US" dirty="0" smtClean="0"/>
              <a:t> or in </a:t>
            </a:r>
            <a:r>
              <a:rPr lang="en-US" b="1" i="1" dirty="0" smtClean="0"/>
              <a:t>italics</a:t>
            </a:r>
            <a:r>
              <a:rPr lang="en-US" dirty="0" smtClean="0"/>
              <a:t>.</a:t>
            </a:r>
          </a:p>
          <a:p>
            <a:r>
              <a:rPr lang="en-US" dirty="0" smtClean="0"/>
              <a:t>Sometimes the meaning of the important words can be found in the glossary.</a:t>
            </a:r>
          </a:p>
        </p:txBody>
      </p:sp>
    </p:spTree>
    <p:extLst>
      <p:ext uri="{BB962C8B-B14F-4D97-AF65-F5344CB8AC3E}">
        <p14:creationId xmlns:p14="http://schemas.microsoft.com/office/powerpoint/2010/main" val="231212800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Glossary</a:t>
            </a:r>
            <a:r>
              <a:rPr lang="en-US" dirty="0" smtClean="0"/>
              <a:t>: </a:t>
            </a:r>
            <a:r>
              <a:rPr lang="en-US" dirty="0" smtClean="0"/>
              <a:t/>
            </a:r>
            <a:br>
              <a:rPr lang="en-US" dirty="0" smtClean="0"/>
            </a:br>
            <a:r>
              <a:rPr lang="en-US" dirty="0" smtClean="0"/>
              <a:t>tells </a:t>
            </a:r>
            <a:r>
              <a:rPr lang="en-US" dirty="0" smtClean="0"/>
              <a:t>what important words mean</a:t>
            </a:r>
            <a:endParaRPr lang="en-US" dirty="0"/>
          </a:p>
        </p:txBody>
      </p:sp>
      <p:sp>
        <p:nvSpPr>
          <p:cNvPr id="3" name="Content Placeholder 2"/>
          <p:cNvSpPr>
            <a:spLocks noGrp="1"/>
          </p:cNvSpPr>
          <p:nvPr>
            <p:ph idx="1"/>
          </p:nvPr>
        </p:nvSpPr>
        <p:spPr>
          <a:xfrm>
            <a:off x="735169" y="2097088"/>
            <a:ext cx="4828504" cy="4188809"/>
          </a:xfrm>
        </p:spPr>
        <p:txBody>
          <a:bodyPr>
            <a:normAutofit lnSpcReduction="10000"/>
          </a:bodyPr>
          <a:lstStyle/>
          <a:p>
            <a:r>
              <a:rPr lang="en-US" dirty="0" smtClean="0"/>
              <a:t>A glossary is like a small dictionary of words. It tells or shows what words mean.</a:t>
            </a:r>
          </a:p>
          <a:p>
            <a:r>
              <a:rPr lang="en-US" dirty="0" smtClean="0"/>
              <a:t>The words in the glossary are in alphabetical order.</a:t>
            </a:r>
          </a:p>
          <a:p>
            <a:r>
              <a:rPr lang="en-US" dirty="0" smtClean="0"/>
              <a:t>The words in the glossary were used in the book.</a:t>
            </a:r>
          </a:p>
          <a:p>
            <a:r>
              <a:rPr lang="en-US" dirty="0" smtClean="0"/>
              <a:t>A glossary is usually found at the end of the book or near the back.</a:t>
            </a:r>
            <a:endParaRPr lang="en-US" dirty="0"/>
          </a:p>
        </p:txBody>
      </p:sp>
      <p:pic>
        <p:nvPicPr>
          <p:cNvPr id="4" name="Picture 3"/>
          <p:cNvPicPr>
            <a:picLocks noChangeAspect="1"/>
          </p:cNvPicPr>
          <p:nvPr/>
        </p:nvPicPr>
        <p:blipFill>
          <a:blip r:embed="rId2"/>
          <a:stretch>
            <a:fillRect/>
          </a:stretch>
        </p:blipFill>
        <p:spPr>
          <a:xfrm>
            <a:off x="5563673" y="2222422"/>
            <a:ext cx="6156101" cy="35577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66704" y="2485623"/>
            <a:ext cx="5950039" cy="2862322"/>
          </a:xfrm>
          <a:prstGeom prst="rect">
            <a:avLst/>
          </a:prstGeom>
          <a:noFill/>
        </p:spPr>
        <p:txBody>
          <a:bodyPr wrap="square" rtlCol="0">
            <a:spAutoFit/>
          </a:bodyPr>
          <a:lstStyle/>
          <a:p>
            <a:pPr algn="ctr"/>
            <a:r>
              <a:rPr lang="en-US" sz="2000" b="1" i="1" dirty="0" smtClean="0">
                <a:solidFill>
                  <a:srgbClr val="0070C0"/>
                </a:solidFill>
                <a:latin typeface="Arial" panose="020B0604020202020204" pitchFamily="34" charset="0"/>
                <a:cs typeface="Arial" panose="020B0604020202020204" pitchFamily="34" charset="0"/>
              </a:rPr>
              <a:t>Glossary</a:t>
            </a:r>
          </a:p>
          <a:p>
            <a:pPr algn="ctr"/>
            <a:endParaRPr lang="en-US" sz="2000" dirty="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flower</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part of the plant that makes new seeds</a:t>
            </a:r>
          </a:p>
          <a:p>
            <a:endParaRPr lang="en-US" sz="2000" dirty="0" smtClean="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fruit</a:t>
            </a:r>
            <a:r>
              <a:rPr lang="en-US" sz="2000" dirty="0" smtClean="0">
                <a:latin typeface="Arial" panose="020B0604020202020204" pitchFamily="34" charset="0"/>
                <a:cs typeface="Arial" panose="020B0604020202020204" pitchFamily="34" charset="0"/>
              </a:rPr>
              <a:t>: the part of the plant that holds the seeds</a:t>
            </a:r>
          </a:p>
          <a:p>
            <a:endParaRPr lang="en-US" sz="2000" dirty="0" smtClean="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seed</a:t>
            </a:r>
            <a:r>
              <a:rPr lang="en-US" sz="2000" dirty="0" smtClean="0">
                <a:latin typeface="Arial" panose="020B0604020202020204" pitchFamily="34" charset="0"/>
                <a:cs typeface="Arial" panose="020B0604020202020204" pitchFamily="34" charset="0"/>
              </a:rPr>
              <a:t>: the part of the plant that can grow into a new plant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94831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Index: </a:t>
            </a:r>
            <a:br>
              <a:rPr lang="en-US" b="1" dirty="0" smtClean="0"/>
            </a:br>
            <a:r>
              <a:rPr lang="en-US" dirty="0" smtClean="0"/>
              <a:t>a list of the topics and people in the text</a:t>
            </a:r>
            <a:endParaRPr lang="en-US" dirty="0"/>
          </a:p>
        </p:txBody>
      </p:sp>
      <p:sp>
        <p:nvSpPr>
          <p:cNvPr id="3" name="Content Placeholder 2"/>
          <p:cNvSpPr>
            <a:spLocks noGrp="1"/>
          </p:cNvSpPr>
          <p:nvPr>
            <p:ph idx="1"/>
          </p:nvPr>
        </p:nvSpPr>
        <p:spPr>
          <a:xfrm>
            <a:off x="5036111" y="2282301"/>
            <a:ext cx="6313632" cy="3525256"/>
          </a:xfrm>
        </p:spPr>
        <p:txBody>
          <a:bodyPr/>
          <a:lstStyle/>
          <a:p>
            <a:r>
              <a:rPr lang="en-US" dirty="0" smtClean="0"/>
              <a:t>An index is listed in alphabetical order.</a:t>
            </a:r>
          </a:p>
          <a:p>
            <a:r>
              <a:rPr lang="en-US" dirty="0" smtClean="0"/>
              <a:t>An index is found at or near the end of a text.</a:t>
            </a:r>
          </a:p>
          <a:p>
            <a:r>
              <a:rPr lang="en-US" dirty="0" smtClean="0"/>
              <a:t>An index is a way to quickly find information that is in the text. The reader can use key words or people’s names to help them locate information in the text. The index gives the page number where you can find the information.</a:t>
            </a:r>
            <a:endParaRPr lang="en-US" dirty="0"/>
          </a:p>
        </p:txBody>
      </p:sp>
      <p:pic>
        <p:nvPicPr>
          <p:cNvPr id="4" name="Picture 3"/>
          <p:cNvPicPr>
            <a:picLocks noChangeAspect="1"/>
          </p:cNvPicPr>
          <p:nvPr/>
        </p:nvPicPr>
        <p:blipFill>
          <a:blip r:embed="rId2"/>
          <a:stretch>
            <a:fillRect/>
          </a:stretch>
        </p:blipFill>
        <p:spPr>
          <a:xfrm flipH="1">
            <a:off x="482721" y="2097088"/>
            <a:ext cx="4456562" cy="3895682"/>
          </a:xfrm>
          <a:prstGeom prst="rect">
            <a:avLst/>
          </a:prstGeom>
        </p:spPr>
      </p:pic>
      <p:sp>
        <p:nvSpPr>
          <p:cNvPr id="5" name="TextBox 4"/>
          <p:cNvSpPr txBox="1"/>
          <p:nvPr/>
        </p:nvSpPr>
        <p:spPr>
          <a:xfrm>
            <a:off x="839081" y="1918516"/>
            <a:ext cx="4003375" cy="3139321"/>
          </a:xfrm>
          <a:prstGeom prst="rect">
            <a:avLst/>
          </a:prstGeom>
          <a:noFill/>
        </p:spPr>
        <p:txBody>
          <a:bodyPr wrap="square" rtlCol="0">
            <a:spAutoFit/>
          </a:bodyPr>
          <a:lstStyle/>
          <a:p>
            <a:pPr algn="ctr"/>
            <a:endParaRPr lang="en-US" dirty="0" smtClean="0"/>
          </a:p>
          <a:p>
            <a:pPr algn="ctr"/>
            <a:r>
              <a:rPr lang="en-US" dirty="0" smtClean="0"/>
              <a:t>Index</a:t>
            </a:r>
          </a:p>
          <a:p>
            <a:pPr algn="ctr"/>
            <a:endParaRPr lang="en-US" dirty="0"/>
          </a:p>
          <a:p>
            <a:r>
              <a:rPr lang="en-US" dirty="0" smtClean="0"/>
              <a:t>butterfly</a:t>
            </a:r>
          </a:p>
          <a:p>
            <a:r>
              <a:rPr lang="en-US" dirty="0" smtClean="0"/>
              <a:t>    food………………………..10</a:t>
            </a:r>
          </a:p>
          <a:p>
            <a:r>
              <a:rPr lang="en-US" dirty="0" smtClean="0"/>
              <a:t>   life cycle…………………...... 7</a:t>
            </a:r>
          </a:p>
          <a:p>
            <a:r>
              <a:rPr lang="en-US" dirty="0" smtClean="0"/>
              <a:t>   types of....…………………..12</a:t>
            </a:r>
          </a:p>
          <a:p>
            <a:endParaRPr lang="en-US" dirty="0" smtClean="0"/>
          </a:p>
          <a:p>
            <a:r>
              <a:rPr lang="en-US" dirty="0"/>
              <a:t>c</a:t>
            </a:r>
            <a:r>
              <a:rPr lang="en-US" dirty="0" smtClean="0"/>
              <a:t>aterpillars…………………….6</a:t>
            </a:r>
          </a:p>
          <a:p>
            <a:endParaRPr lang="en-US" dirty="0" smtClean="0"/>
          </a:p>
          <a:p>
            <a:r>
              <a:rPr lang="en-US" dirty="0" smtClean="0"/>
              <a:t>Gibbons, Gail…..…………...…1</a:t>
            </a:r>
            <a:endParaRPr lang="en-US" dirty="0"/>
          </a:p>
        </p:txBody>
      </p:sp>
    </p:spTree>
    <p:extLst>
      <p:ext uri="{BB962C8B-B14F-4D97-AF65-F5344CB8AC3E}">
        <p14:creationId xmlns:p14="http://schemas.microsoft.com/office/powerpoint/2010/main" val="2129941800"/>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Electronic Menu</a:t>
            </a:r>
            <a:r>
              <a:rPr lang="en-US" dirty="0" smtClean="0"/>
              <a:t>: a list of things you can choose from to do something on the computer</a:t>
            </a:r>
            <a:endParaRPr lang="en-US" dirty="0"/>
          </a:p>
        </p:txBody>
      </p:sp>
      <p:sp>
        <p:nvSpPr>
          <p:cNvPr id="3" name="Content Placeholder 2"/>
          <p:cNvSpPr>
            <a:spLocks noGrp="1"/>
          </p:cNvSpPr>
          <p:nvPr>
            <p:ph idx="1"/>
          </p:nvPr>
        </p:nvSpPr>
        <p:spPr>
          <a:xfrm>
            <a:off x="6104586" y="1825625"/>
            <a:ext cx="5249214" cy="4351338"/>
          </a:xfrm>
        </p:spPr>
        <p:txBody>
          <a:bodyPr/>
          <a:lstStyle/>
          <a:p>
            <a:r>
              <a:rPr lang="en-US" dirty="0" smtClean="0"/>
              <a:t>An electronic menu gives you options, just like a menu at your favorite place to eat.</a:t>
            </a:r>
          </a:p>
          <a:p>
            <a:r>
              <a:rPr lang="en-US" dirty="0" smtClean="0"/>
              <a:t>An electronic menu lists all of your options. It helps the user know what is on the computer program or website.</a:t>
            </a:r>
          </a:p>
          <a:p>
            <a:r>
              <a:rPr lang="en-US" dirty="0" smtClean="0"/>
              <a:t>An electronic menu helps you navigate, or find your way, around a program or website.</a:t>
            </a:r>
            <a:endParaRPr lang="en-US" dirty="0"/>
          </a:p>
        </p:txBody>
      </p:sp>
      <p:pic>
        <p:nvPicPr>
          <p:cNvPr id="4" name="Picture 3"/>
          <p:cNvPicPr>
            <a:picLocks noChangeAspect="1"/>
          </p:cNvPicPr>
          <p:nvPr/>
        </p:nvPicPr>
        <p:blipFill>
          <a:blip r:embed="rId2"/>
          <a:stretch>
            <a:fillRect/>
          </a:stretch>
        </p:blipFill>
        <p:spPr>
          <a:xfrm>
            <a:off x="536657" y="2026461"/>
            <a:ext cx="5452020" cy="36980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6657" y="5724550"/>
            <a:ext cx="5452020" cy="369332"/>
          </a:xfrm>
          <a:prstGeom prst="rect">
            <a:avLst/>
          </a:prstGeom>
          <a:noFill/>
        </p:spPr>
        <p:txBody>
          <a:bodyPr wrap="square" rtlCol="0">
            <a:spAutoFit/>
          </a:bodyPr>
          <a:lstStyle/>
          <a:p>
            <a:pPr algn="ctr"/>
            <a:r>
              <a:rPr lang="en-US" dirty="0" smtClean="0"/>
              <a:t>screen shot from www.starfall.com</a:t>
            </a:r>
            <a:endParaRPr lang="en-US" dirty="0"/>
          </a:p>
        </p:txBody>
      </p:sp>
    </p:spTree>
    <p:extLst>
      <p:ext uri="{BB962C8B-B14F-4D97-AF65-F5344CB8AC3E}">
        <p14:creationId xmlns:p14="http://schemas.microsoft.com/office/powerpoint/2010/main" val="4011338964"/>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Icon</a:t>
            </a:r>
            <a:r>
              <a:rPr lang="en-US" dirty="0" smtClean="0"/>
              <a:t>: </a:t>
            </a:r>
            <a:r>
              <a:rPr lang="en-US" dirty="0" smtClean="0"/>
              <a:t/>
            </a:r>
            <a:br>
              <a:rPr lang="en-US" dirty="0" smtClean="0"/>
            </a:br>
            <a:r>
              <a:rPr lang="en-US" dirty="0" smtClean="0"/>
              <a:t>a </a:t>
            </a:r>
            <a:r>
              <a:rPr lang="en-US" dirty="0" smtClean="0"/>
              <a:t>picture that represents something else</a:t>
            </a:r>
            <a:endParaRPr lang="en-US" dirty="0"/>
          </a:p>
        </p:txBody>
      </p:sp>
      <p:sp>
        <p:nvSpPr>
          <p:cNvPr id="3" name="Content Placeholder 2"/>
          <p:cNvSpPr>
            <a:spLocks noGrp="1"/>
          </p:cNvSpPr>
          <p:nvPr>
            <p:ph idx="1"/>
          </p:nvPr>
        </p:nvSpPr>
        <p:spPr>
          <a:xfrm>
            <a:off x="1598055" y="2170492"/>
            <a:ext cx="4094408" cy="3390319"/>
          </a:xfrm>
        </p:spPr>
        <p:txBody>
          <a:bodyPr>
            <a:normAutofit/>
          </a:bodyPr>
          <a:lstStyle/>
          <a:p>
            <a:r>
              <a:rPr lang="en-US" dirty="0" smtClean="0"/>
              <a:t>Icons can be used to find information in a computer program or website.</a:t>
            </a:r>
          </a:p>
          <a:p>
            <a:r>
              <a:rPr lang="en-US" dirty="0" smtClean="0"/>
              <a:t>The picture in the icon represents the information that you can find or the task that you can do.</a:t>
            </a:r>
            <a:endParaRPr lang="en-US" dirty="0"/>
          </a:p>
        </p:txBody>
      </p:sp>
      <p:pic>
        <p:nvPicPr>
          <p:cNvPr id="4" name="Picture 3"/>
          <p:cNvPicPr>
            <a:picLocks noChangeAspect="1"/>
          </p:cNvPicPr>
          <p:nvPr/>
        </p:nvPicPr>
        <p:blipFill>
          <a:blip r:embed="rId2"/>
          <a:stretch>
            <a:fillRect/>
          </a:stretch>
        </p:blipFill>
        <p:spPr>
          <a:xfrm>
            <a:off x="5692463" y="2170492"/>
            <a:ext cx="4788949" cy="32647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39574" y="5508600"/>
            <a:ext cx="4494726" cy="369332"/>
          </a:xfrm>
          <a:prstGeom prst="rect">
            <a:avLst/>
          </a:prstGeom>
          <a:noFill/>
        </p:spPr>
        <p:txBody>
          <a:bodyPr wrap="square" rtlCol="0">
            <a:spAutoFit/>
          </a:bodyPr>
          <a:lstStyle/>
          <a:p>
            <a:pPr algn="ctr"/>
            <a:r>
              <a:rPr lang="en-US" dirty="0" smtClean="0"/>
              <a:t>screen shot from www.starfall.com</a:t>
            </a:r>
            <a:endParaRPr lang="en-US" dirty="0"/>
          </a:p>
        </p:txBody>
      </p:sp>
    </p:spTree>
    <p:extLst>
      <p:ext uri="{BB962C8B-B14F-4D97-AF65-F5344CB8AC3E}">
        <p14:creationId xmlns:p14="http://schemas.microsoft.com/office/powerpoint/2010/main" val="3586423471"/>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text features important?</a:t>
            </a:r>
            <a:endParaRPr lang="en-US" dirty="0"/>
          </a:p>
        </p:txBody>
      </p:sp>
      <p:sp>
        <p:nvSpPr>
          <p:cNvPr id="3" name="Content Placeholder 2"/>
          <p:cNvSpPr>
            <a:spLocks noGrp="1"/>
          </p:cNvSpPr>
          <p:nvPr>
            <p:ph idx="1"/>
          </p:nvPr>
        </p:nvSpPr>
        <p:spPr/>
        <p:txBody>
          <a:bodyPr/>
          <a:lstStyle/>
          <a:p>
            <a:r>
              <a:rPr lang="en-US" dirty="0" smtClean="0"/>
              <a:t>Text features help the reader to quickly find important information.</a:t>
            </a:r>
          </a:p>
          <a:p>
            <a:r>
              <a:rPr lang="en-US" dirty="0" smtClean="0"/>
              <a:t>Text features teach the reader about the topic.</a:t>
            </a:r>
          </a:p>
          <a:p>
            <a:r>
              <a:rPr lang="en-US" dirty="0" smtClean="0"/>
              <a:t>Text features can help the reader answer questions about a topic and the text they are reading.</a:t>
            </a:r>
          </a:p>
        </p:txBody>
      </p:sp>
    </p:spTree>
    <p:extLst>
      <p:ext uri="{BB962C8B-B14F-4D97-AF65-F5344CB8AC3E}">
        <p14:creationId xmlns:p14="http://schemas.microsoft.com/office/powerpoint/2010/main" val="37428864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93230"/>
          </a:xfrm>
        </p:spPr>
        <p:txBody>
          <a:bodyPr>
            <a:normAutofit/>
          </a:bodyPr>
          <a:lstStyle/>
          <a:p>
            <a:pPr algn="ctr"/>
            <a:r>
              <a:rPr lang="en-US" dirty="0" smtClean="0">
                <a:solidFill>
                  <a:srgbClr val="0070C0"/>
                </a:solidFill>
                <a:latin typeface="+mn-lt"/>
                <a:cs typeface="Arial" panose="020B0604020202020204" pitchFamily="34" charset="0"/>
              </a:rPr>
              <a:t>Text features </a:t>
            </a:r>
            <a:r>
              <a:rPr lang="en-US" dirty="0" smtClean="0">
                <a:latin typeface="+mn-lt"/>
                <a:cs typeface="Arial" panose="020B0604020202020204" pitchFamily="34" charset="0"/>
              </a:rPr>
              <a:t>are the parts of a nonfiction book that help you find information easily or tell you more about the topic. </a:t>
            </a:r>
            <a:br>
              <a:rPr lang="en-US" dirty="0" smtClean="0">
                <a:latin typeface="+mn-lt"/>
                <a:cs typeface="Arial" panose="020B0604020202020204" pitchFamily="34" charset="0"/>
              </a:rPr>
            </a:br>
            <a:r>
              <a:rPr lang="en-US" dirty="0">
                <a:latin typeface="+mn-lt"/>
                <a:cs typeface="Arial" panose="020B0604020202020204" pitchFamily="34" charset="0"/>
              </a:rPr>
              <a:t/>
            </a:r>
            <a:br>
              <a:rPr lang="en-US" dirty="0">
                <a:latin typeface="+mn-lt"/>
                <a:cs typeface="Arial" panose="020B0604020202020204" pitchFamily="34" charset="0"/>
              </a:rPr>
            </a:br>
            <a:r>
              <a:rPr lang="en-US" dirty="0" smtClean="0">
                <a:latin typeface="+mn-lt"/>
                <a:cs typeface="Arial" panose="020B0604020202020204" pitchFamily="34" charset="0"/>
              </a:rPr>
              <a:t>Some examples are:</a:t>
            </a:r>
          </a:p>
        </p:txBody>
      </p:sp>
      <p:sp>
        <p:nvSpPr>
          <p:cNvPr id="3" name="Content Placeholder 2"/>
          <p:cNvSpPr>
            <a:spLocks noGrp="1"/>
          </p:cNvSpPr>
          <p:nvPr>
            <p:ph sz="half" idx="1"/>
          </p:nvPr>
        </p:nvSpPr>
        <p:spPr>
          <a:xfrm>
            <a:off x="838200" y="3515931"/>
            <a:ext cx="5181600" cy="2661031"/>
          </a:xfrm>
        </p:spPr>
        <p:txBody>
          <a:bodyPr>
            <a:normAutofit fontScale="85000" lnSpcReduction="20000"/>
          </a:bodyPr>
          <a:lstStyle/>
          <a:p>
            <a:r>
              <a:rPr lang="en-US" sz="2400" dirty="0" smtClean="0"/>
              <a:t>Titles</a:t>
            </a:r>
          </a:p>
          <a:p>
            <a:r>
              <a:rPr lang="en-US" sz="2400" dirty="0" smtClean="0"/>
              <a:t>Table of Contents</a:t>
            </a:r>
          </a:p>
          <a:p>
            <a:r>
              <a:rPr lang="en-US" sz="2400" dirty="0" smtClean="0"/>
              <a:t>Headings/Subheadings</a:t>
            </a:r>
            <a:endParaRPr lang="en-US" sz="2400" dirty="0" smtClean="0"/>
          </a:p>
          <a:p>
            <a:r>
              <a:rPr lang="en-US" sz="2400" dirty="0" smtClean="0"/>
              <a:t>Photographs</a:t>
            </a:r>
          </a:p>
          <a:p>
            <a:r>
              <a:rPr lang="en-US" sz="2400" dirty="0" smtClean="0"/>
              <a:t>Illustrations</a:t>
            </a:r>
            <a:endParaRPr lang="en-US" sz="2400" dirty="0"/>
          </a:p>
          <a:p>
            <a:r>
              <a:rPr lang="en-US" sz="2400" dirty="0" smtClean="0"/>
              <a:t>Diagrams</a:t>
            </a:r>
            <a:endParaRPr lang="en-US" sz="2400" dirty="0" smtClean="0"/>
          </a:p>
        </p:txBody>
      </p:sp>
      <p:sp>
        <p:nvSpPr>
          <p:cNvPr id="4" name="Content Placeholder 3"/>
          <p:cNvSpPr>
            <a:spLocks noGrp="1"/>
          </p:cNvSpPr>
          <p:nvPr>
            <p:ph sz="half" idx="2"/>
          </p:nvPr>
        </p:nvSpPr>
        <p:spPr>
          <a:xfrm>
            <a:off x="6172200" y="3515931"/>
            <a:ext cx="5181600" cy="2661032"/>
          </a:xfrm>
        </p:spPr>
        <p:txBody>
          <a:bodyPr>
            <a:normAutofit fontScale="85000" lnSpcReduction="20000"/>
          </a:bodyPr>
          <a:lstStyle/>
          <a:p>
            <a:r>
              <a:rPr lang="en-US" sz="2400" dirty="0" smtClean="0"/>
              <a:t>Captions</a:t>
            </a:r>
          </a:p>
          <a:p>
            <a:r>
              <a:rPr lang="en-US" sz="2400" dirty="0" smtClean="0"/>
              <a:t>Bold </a:t>
            </a:r>
            <a:r>
              <a:rPr lang="en-US" sz="2400" dirty="0" smtClean="0"/>
              <a:t>words</a:t>
            </a:r>
          </a:p>
          <a:p>
            <a:r>
              <a:rPr lang="en-US" sz="2400" dirty="0" smtClean="0"/>
              <a:t>Glossary</a:t>
            </a:r>
          </a:p>
          <a:p>
            <a:r>
              <a:rPr lang="en-US" sz="2400" dirty="0" smtClean="0"/>
              <a:t>Index</a:t>
            </a:r>
            <a:endParaRPr lang="en-US" sz="2400" dirty="0" smtClean="0"/>
          </a:p>
          <a:p>
            <a:r>
              <a:rPr lang="en-US" sz="2400" dirty="0" smtClean="0"/>
              <a:t>Electronic Menu</a:t>
            </a:r>
          </a:p>
          <a:p>
            <a:r>
              <a:rPr lang="en-US" sz="2400" dirty="0" smtClean="0"/>
              <a:t>Icons</a:t>
            </a:r>
          </a:p>
          <a:p>
            <a:endParaRPr lang="en-US" dirty="0"/>
          </a:p>
        </p:txBody>
      </p:sp>
    </p:spTree>
    <p:extLst>
      <p:ext uri="{BB962C8B-B14F-4D97-AF65-F5344CB8AC3E}">
        <p14:creationId xmlns:p14="http://schemas.microsoft.com/office/powerpoint/2010/main" val="5080907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Title</a:t>
            </a:r>
            <a:r>
              <a:rPr lang="en-US" dirty="0" smtClean="0"/>
              <a:t>: </a:t>
            </a:r>
            <a:r>
              <a:rPr lang="en-US" dirty="0"/>
              <a:t>t</a:t>
            </a:r>
            <a:r>
              <a:rPr lang="en-US" dirty="0" smtClean="0"/>
              <a:t>he name of the book</a:t>
            </a:r>
            <a:endParaRPr lang="en-US" dirty="0"/>
          </a:p>
        </p:txBody>
      </p:sp>
      <p:sp>
        <p:nvSpPr>
          <p:cNvPr id="3" name="Content Placeholder 2"/>
          <p:cNvSpPr>
            <a:spLocks noGrp="1"/>
          </p:cNvSpPr>
          <p:nvPr>
            <p:ph idx="1"/>
          </p:nvPr>
        </p:nvSpPr>
        <p:spPr>
          <a:xfrm>
            <a:off x="838200" y="1825625"/>
            <a:ext cx="6129270" cy="4351338"/>
          </a:xfrm>
        </p:spPr>
        <p:txBody>
          <a:bodyPr/>
          <a:lstStyle/>
          <a:p>
            <a:r>
              <a:rPr lang="en-US" dirty="0" smtClean="0"/>
              <a:t>Titles tell the reader the topic of the text.  </a:t>
            </a:r>
          </a:p>
          <a:p>
            <a:r>
              <a:rPr lang="en-US" dirty="0" smtClean="0"/>
              <a:t>Titles show the main idea of the text.</a:t>
            </a:r>
          </a:p>
          <a:p>
            <a:r>
              <a:rPr lang="en-US" dirty="0" smtClean="0"/>
              <a:t>Titles help the reader by letting them know what they are about to read. </a:t>
            </a:r>
          </a:p>
          <a:p>
            <a:r>
              <a:rPr lang="en-US" dirty="0" smtClean="0"/>
              <a:t>Titles focus the reader on a topic so they can make connections between what they already know and the text.</a:t>
            </a:r>
          </a:p>
          <a:p>
            <a:endParaRPr lang="en-US" dirty="0"/>
          </a:p>
        </p:txBody>
      </p:sp>
      <p:pic>
        <p:nvPicPr>
          <p:cNvPr id="6" name="Picture 5"/>
          <p:cNvPicPr>
            <a:picLocks noChangeAspect="1"/>
          </p:cNvPicPr>
          <p:nvPr/>
        </p:nvPicPr>
        <p:blipFill>
          <a:blip r:embed="rId2"/>
          <a:stretch>
            <a:fillRect/>
          </a:stretch>
        </p:blipFill>
        <p:spPr>
          <a:xfrm>
            <a:off x="7710382" y="1360394"/>
            <a:ext cx="3044109" cy="4577608"/>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a:off x="10183088" y="2206542"/>
            <a:ext cx="1314315" cy="437212"/>
          </a:xfrm>
          <a:prstGeom prst="lef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8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1709"/>
          </a:xfrm>
        </p:spPr>
        <p:txBody>
          <a:bodyPr>
            <a:normAutofit/>
          </a:bodyPr>
          <a:lstStyle/>
          <a:p>
            <a:pPr algn="ctr"/>
            <a:r>
              <a:rPr lang="en-US" b="1" dirty="0" smtClean="0"/>
              <a:t>Table of Contents</a:t>
            </a:r>
            <a:r>
              <a:rPr lang="en-US" dirty="0" smtClean="0"/>
              <a:t>:</a:t>
            </a:r>
            <a:br>
              <a:rPr lang="en-US" dirty="0" smtClean="0"/>
            </a:br>
            <a:r>
              <a:rPr lang="en-US" dirty="0" smtClean="0"/>
              <a:t>gives the heading and beginning page number for each section of the book</a:t>
            </a:r>
            <a:endParaRPr lang="en-US" dirty="0"/>
          </a:p>
        </p:txBody>
      </p:sp>
      <p:sp>
        <p:nvSpPr>
          <p:cNvPr id="3" name="Content Placeholder 2"/>
          <p:cNvSpPr>
            <a:spLocks noGrp="1"/>
          </p:cNvSpPr>
          <p:nvPr>
            <p:ph idx="1"/>
          </p:nvPr>
        </p:nvSpPr>
        <p:spPr>
          <a:xfrm>
            <a:off x="5752563" y="2472744"/>
            <a:ext cx="5601237" cy="3601187"/>
          </a:xfrm>
        </p:spPr>
        <p:txBody>
          <a:bodyPr/>
          <a:lstStyle/>
          <a:p>
            <a:r>
              <a:rPr lang="en-US" dirty="0" smtClean="0"/>
              <a:t>The table of contents shows how the book is organized so you can find information more easily.</a:t>
            </a:r>
          </a:p>
          <a:p>
            <a:r>
              <a:rPr lang="en-US" dirty="0" smtClean="0"/>
              <a:t>The heading titles give the reader an outline of what the book is about.</a:t>
            </a:r>
            <a:endParaRPr lang="en-US" dirty="0"/>
          </a:p>
        </p:txBody>
      </p:sp>
      <p:sp>
        <p:nvSpPr>
          <p:cNvPr id="5" name="Folded Corner 4"/>
          <p:cNvSpPr/>
          <p:nvPr/>
        </p:nvSpPr>
        <p:spPr>
          <a:xfrm>
            <a:off x="1210614" y="2472744"/>
            <a:ext cx="4417454" cy="3876541"/>
          </a:xfrm>
          <a:prstGeom prst="foldedCorner">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13645" y="2614411"/>
            <a:ext cx="4185634" cy="2923877"/>
          </a:xfrm>
          <a:prstGeom prst="rect">
            <a:avLst/>
          </a:prstGeom>
          <a:noFill/>
        </p:spPr>
        <p:txBody>
          <a:bodyPr wrap="square" rtlCol="0">
            <a:spAutoFit/>
          </a:bodyPr>
          <a:lstStyle/>
          <a:p>
            <a:pPr algn="ctr"/>
            <a:r>
              <a:rPr lang="en-US" sz="3200" dirty="0" smtClean="0"/>
              <a:t>Table of Contents</a:t>
            </a:r>
          </a:p>
          <a:p>
            <a:pPr algn="ctr"/>
            <a:endParaRPr lang="en-US" sz="3200" dirty="0"/>
          </a:p>
          <a:p>
            <a:r>
              <a:rPr lang="en-US" sz="2000" dirty="0" smtClean="0"/>
              <a:t>Flowers</a:t>
            </a:r>
            <a:r>
              <a:rPr lang="en-US" sz="2000" dirty="0" smtClean="0"/>
              <a:t>………………..…………..</a:t>
            </a:r>
            <a:r>
              <a:rPr lang="en-US" sz="2000" dirty="0" smtClean="0"/>
              <a:t>3</a:t>
            </a:r>
          </a:p>
          <a:p>
            <a:r>
              <a:rPr lang="en-US" sz="2000" dirty="0" smtClean="0"/>
              <a:t>Vegetables</a:t>
            </a:r>
            <a:r>
              <a:rPr lang="en-US" sz="2000" dirty="0" smtClean="0"/>
              <a:t>………………..……....9</a:t>
            </a:r>
            <a:endParaRPr lang="en-US" sz="2000" dirty="0" smtClean="0"/>
          </a:p>
          <a:p>
            <a:r>
              <a:rPr lang="en-US" sz="2000" dirty="0" smtClean="0"/>
              <a:t>Fruit</a:t>
            </a:r>
            <a:r>
              <a:rPr lang="en-US" sz="2000" dirty="0" smtClean="0"/>
              <a:t>………………………............</a:t>
            </a:r>
            <a:r>
              <a:rPr lang="en-US" sz="2000" dirty="0" smtClean="0"/>
              <a:t>12</a:t>
            </a:r>
          </a:p>
          <a:p>
            <a:r>
              <a:rPr lang="en-US" sz="2000" dirty="0" smtClean="0"/>
              <a:t>Trees</a:t>
            </a:r>
            <a:r>
              <a:rPr lang="en-US" sz="2000" dirty="0" smtClean="0"/>
              <a:t>…………………………….15</a:t>
            </a:r>
            <a:endParaRPr lang="en-US" sz="2000" dirty="0" smtClean="0"/>
          </a:p>
          <a:p>
            <a:r>
              <a:rPr lang="en-US" sz="2000" dirty="0" smtClean="0"/>
              <a:t>Glossary</a:t>
            </a:r>
            <a:r>
              <a:rPr lang="en-US" sz="2000" dirty="0" smtClean="0"/>
              <a:t>………………………...20</a:t>
            </a:r>
          </a:p>
          <a:p>
            <a:r>
              <a:rPr lang="en-US" sz="2000" dirty="0" smtClean="0"/>
              <a:t>Index……………………………24</a:t>
            </a:r>
            <a:endParaRPr lang="en-US" sz="2000" dirty="0"/>
          </a:p>
        </p:txBody>
      </p:sp>
    </p:spTree>
    <p:extLst>
      <p:ext uri="{BB962C8B-B14F-4D97-AF65-F5344CB8AC3E}">
        <p14:creationId xmlns:p14="http://schemas.microsoft.com/office/powerpoint/2010/main" val="125740674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Headings/Subheadings</a:t>
            </a:r>
            <a:r>
              <a:rPr lang="en-US" dirty="0" smtClean="0"/>
              <a:t>: </a:t>
            </a:r>
            <a:br>
              <a:rPr lang="en-US" dirty="0" smtClean="0"/>
            </a:br>
            <a:r>
              <a:rPr lang="en-US" dirty="0" smtClean="0"/>
              <a:t>divide </a:t>
            </a:r>
            <a:r>
              <a:rPr lang="en-US" dirty="0" smtClean="0"/>
              <a:t>the text into sections</a:t>
            </a:r>
            <a:endParaRPr lang="en-US" dirty="0"/>
          </a:p>
        </p:txBody>
      </p:sp>
      <p:sp>
        <p:nvSpPr>
          <p:cNvPr id="3" name="Content Placeholder 2"/>
          <p:cNvSpPr>
            <a:spLocks noGrp="1"/>
          </p:cNvSpPr>
          <p:nvPr>
            <p:ph idx="1"/>
          </p:nvPr>
        </p:nvSpPr>
        <p:spPr>
          <a:xfrm>
            <a:off x="838200" y="1825625"/>
            <a:ext cx="4776989" cy="4351338"/>
          </a:xfrm>
        </p:spPr>
        <p:txBody>
          <a:bodyPr>
            <a:normAutofit fontScale="92500" lnSpcReduction="10000"/>
          </a:bodyPr>
          <a:lstStyle/>
          <a:p>
            <a:r>
              <a:rPr lang="en-US" dirty="0" smtClean="0"/>
              <a:t>Headings tell </a:t>
            </a:r>
            <a:r>
              <a:rPr lang="en-US" dirty="0" smtClean="0"/>
              <a:t>the main idea of each section of text</a:t>
            </a:r>
            <a:r>
              <a:rPr lang="en-US" dirty="0" smtClean="0"/>
              <a:t>.</a:t>
            </a:r>
          </a:p>
          <a:p>
            <a:r>
              <a:rPr lang="en-US" dirty="0" smtClean="0"/>
              <a:t>Subheadings chunk text into smaller pieces under a heading.</a:t>
            </a:r>
            <a:endParaRPr lang="en-US" dirty="0" smtClean="0"/>
          </a:p>
          <a:p>
            <a:r>
              <a:rPr lang="en-US" dirty="0" smtClean="0"/>
              <a:t>Headings </a:t>
            </a:r>
            <a:r>
              <a:rPr lang="en-US" dirty="0" smtClean="0"/>
              <a:t>and subheadings are </a:t>
            </a:r>
            <a:r>
              <a:rPr lang="en-US" dirty="0" smtClean="0"/>
              <a:t>printed in large or bold type to make them stand out.</a:t>
            </a:r>
          </a:p>
          <a:p>
            <a:r>
              <a:rPr lang="en-US" dirty="0"/>
              <a:t>H</a:t>
            </a:r>
            <a:r>
              <a:rPr lang="en-US" dirty="0" smtClean="0"/>
              <a:t>eadings </a:t>
            </a:r>
            <a:r>
              <a:rPr lang="en-US" dirty="0" smtClean="0"/>
              <a:t>and subheadings help </a:t>
            </a:r>
            <a:r>
              <a:rPr lang="en-US" dirty="0" smtClean="0"/>
              <a:t>the reader to locate information in the text by telling them where to look.</a:t>
            </a:r>
          </a:p>
        </p:txBody>
      </p:sp>
      <p:pic>
        <p:nvPicPr>
          <p:cNvPr id="4" name="Picture 3"/>
          <p:cNvPicPr>
            <a:picLocks noChangeAspect="1"/>
          </p:cNvPicPr>
          <p:nvPr/>
        </p:nvPicPr>
        <p:blipFill>
          <a:blip r:embed="rId2"/>
          <a:stretch>
            <a:fillRect/>
          </a:stretch>
        </p:blipFill>
        <p:spPr>
          <a:xfrm>
            <a:off x="5918402" y="2097088"/>
            <a:ext cx="5152433" cy="4046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eft Arrow 4"/>
          <p:cNvSpPr/>
          <p:nvPr/>
        </p:nvSpPr>
        <p:spPr>
          <a:xfrm>
            <a:off x="7482625" y="326633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Left Arrow 5"/>
          <p:cNvSpPr/>
          <p:nvPr/>
        </p:nvSpPr>
        <p:spPr>
          <a:xfrm>
            <a:off x="7117467" y="439900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Left Arrow 6"/>
          <p:cNvSpPr/>
          <p:nvPr/>
        </p:nvSpPr>
        <p:spPr>
          <a:xfrm>
            <a:off x="10409904" y="2558412"/>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eft Arrow 7"/>
          <p:cNvSpPr/>
          <p:nvPr/>
        </p:nvSpPr>
        <p:spPr>
          <a:xfrm>
            <a:off x="10133008" y="341962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Left Arrow 8"/>
          <p:cNvSpPr/>
          <p:nvPr/>
        </p:nvSpPr>
        <p:spPr>
          <a:xfrm>
            <a:off x="9830354" y="4479932"/>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8625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1405"/>
          </a:xfrm>
        </p:spPr>
        <p:txBody>
          <a:bodyPr>
            <a:normAutofit/>
          </a:bodyPr>
          <a:lstStyle/>
          <a:p>
            <a:pPr algn="ctr"/>
            <a:r>
              <a:rPr lang="en-US" b="1" dirty="0" smtClean="0"/>
              <a:t>Photographs</a:t>
            </a:r>
            <a:r>
              <a:rPr lang="en-US" dirty="0" smtClean="0"/>
              <a:t>: </a:t>
            </a:r>
            <a:br>
              <a:rPr lang="en-US" dirty="0" smtClean="0"/>
            </a:br>
            <a:r>
              <a:rPr lang="en-US" dirty="0" smtClean="0"/>
              <a:t>a picture taken with a camera that show how something looks in real life</a:t>
            </a:r>
            <a:endParaRPr lang="en-US" dirty="0"/>
          </a:p>
        </p:txBody>
      </p:sp>
      <p:sp>
        <p:nvSpPr>
          <p:cNvPr id="3" name="Content Placeholder 2"/>
          <p:cNvSpPr>
            <a:spLocks noGrp="1"/>
          </p:cNvSpPr>
          <p:nvPr>
            <p:ph idx="1"/>
          </p:nvPr>
        </p:nvSpPr>
        <p:spPr>
          <a:xfrm>
            <a:off x="6915955" y="2642198"/>
            <a:ext cx="3240110" cy="2993500"/>
          </a:xfrm>
        </p:spPr>
        <p:txBody>
          <a:bodyPr/>
          <a:lstStyle/>
          <a:p>
            <a:r>
              <a:rPr lang="en-US" dirty="0" smtClean="0"/>
              <a:t>Photographs show how something looks, which helps the reader better understand the topic they are reading about.</a:t>
            </a:r>
            <a:endParaRPr lang="en-US" dirty="0"/>
          </a:p>
        </p:txBody>
      </p:sp>
      <p:pic>
        <p:nvPicPr>
          <p:cNvPr id="4" name="Picture 3"/>
          <p:cNvPicPr>
            <a:picLocks noChangeAspect="1"/>
          </p:cNvPicPr>
          <p:nvPr/>
        </p:nvPicPr>
        <p:blipFill>
          <a:blip r:embed="rId2"/>
          <a:stretch>
            <a:fillRect/>
          </a:stretch>
        </p:blipFill>
        <p:spPr>
          <a:xfrm>
            <a:off x="2056326" y="2446986"/>
            <a:ext cx="4511899" cy="33839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8409386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Illustrations</a:t>
            </a:r>
            <a:r>
              <a:rPr lang="en-US" dirty="0" smtClean="0"/>
              <a:t>: a hand-drawn picture</a:t>
            </a:r>
            <a:endParaRPr lang="en-US" dirty="0"/>
          </a:p>
        </p:txBody>
      </p:sp>
      <p:sp>
        <p:nvSpPr>
          <p:cNvPr id="3" name="Content Placeholder 2"/>
          <p:cNvSpPr>
            <a:spLocks noGrp="1"/>
          </p:cNvSpPr>
          <p:nvPr>
            <p:ph idx="1"/>
          </p:nvPr>
        </p:nvSpPr>
        <p:spPr>
          <a:xfrm>
            <a:off x="2680870" y="2432335"/>
            <a:ext cx="2291366" cy="2812537"/>
          </a:xfrm>
        </p:spPr>
        <p:txBody>
          <a:bodyPr/>
          <a:lstStyle/>
          <a:p>
            <a:r>
              <a:rPr lang="en-US" dirty="0" smtClean="0"/>
              <a:t>Illustrations help the reader “see” what is being talked about in the text.</a:t>
            </a:r>
            <a:endParaRPr lang="en-US" dirty="0"/>
          </a:p>
        </p:txBody>
      </p:sp>
      <p:pic>
        <p:nvPicPr>
          <p:cNvPr id="5" name="Picture 4"/>
          <p:cNvPicPr>
            <a:picLocks noChangeAspect="1"/>
          </p:cNvPicPr>
          <p:nvPr/>
        </p:nvPicPr>
        <p:blipFill>
          <a:blip r:embed="rId2"/>
          <a:stretch>
            <a:fillRect/>
          </a:stretch>
        </p:blipFill>
        <p:spPr>
          <a:xfrm>
            <a:off x="5523982" y="2187240"/>
            <a:ext cx="3671667" cy="36716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949833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Diagrams:</a:t>
            </a:r>
            <a:r>
              <a:rPr lang="en-US" dirty="0" smtClean="0"/>
              <a:t> </a:t>
            </a:r>
            <a:br>
              <a:rPr lang="en-US" dirty="0" smtClean="0"/>
            </a:br>
            <a:r>
              <a:rPr lang="en-US" dirty="0" smtClean="0"/>
              <a:t>a drawing that shows the part of something</a:t>
            </a:r>
            <a:endParaRPr lang="en-US" dirty="0"/>
          </a:p>
        </p:txBody>
      </p:sp>
      <p:sp>
        <p:nvSpPr>
          <p:cNvPr id="3" name="Content Placeholder 2"/>
          <p:cNvSpPr>
            <a:spLocks noGrp="1"/>
          </p:cNvSpPr>
          <p:nvPr>
            <p:ph idx="1"/>
          </p:nvPr>
        </p:nvSpPr>
        <p:spPr>
          <a:xfrm>
            <a:off x="2306391" y="2343954"/>
            <a:ext cx="4493654" cy="3985767"/>
          </a:xfrm>
        </p:spPr>
        <p:txBody>
          <a:bodyPr/>
          <a:lstStyle/>
          <a:p>
            <a:r>
              <a:rPr lang="en-US" dirty="0" smtClean="0"/>
              <a:t>Diagrams show the reader the parts of something to help them better understand what is in the text.</a:t>
            </a:r>
          </a:p>
          <a:p>
            <a:r>
              <a:rPr lang="en-US" dirty="0" smtClean="0"/>
              <a:t>Diagrams include labels for each part.</a:t>
            </a:r>
            <a:endParaRPr lang="en-US" dirty="0"/>
          </a:p>
        </p:txBody>
      </p:sp>
      <p:pic>
        <p:nvPicPr>
          <p:cNvPr id="4" name="Picture 3"/>
          <p:cNvPicPr>
            <a:picLocks noChangeAspect="1"/>
          </p:cNvPicPr>
          <p:nvPr/>
        </p:nvPicPr>
        <p:blipFill>
          <a:blip r:embed="rId2"/>
          <a:stretch>
            <a:fillRect/>
          </a:stretch>
        </p:blipFill>
        <p:spPr>
          <a:xfrm>
            <a:off x="7030390" y="2097088"/>
            <a:ext cx="2381250"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03150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Captions</a:t>
            </a:r>
            <a:r>
              <a:rPr lang="en-US" dirty="0" smtClean="0"/>
              <a:t>: </a:t>
            </a:r>
            <a:br>
              <a:rPr lang="en-US" dirty="0" smtClean="0"/>
            </a:br>
            <a:r>
              <a:rPr lang="en-US" dirty="0" smtClean="0"/>
              <a:t>the words next to or below a picture that tell what it is or what it is about</a:t>
            </a:r>
            <a:endParaRPr lang="en-US" dirty="0"/>
          </a:p>
        </p:txBody>
      </p:sp>
      <p:sp>
        <p:nvSpPr>
          <p:cNvPr id="3" name="Content Placeholder 2"/>
          <p:cNvSpPr>
            <a:spLocks noGrp="1"/>
          </p:cNvSpPr>
          <p:nvPr>
            <p:ph idx="1"/>
          </p:nvPr>
        </p:nvSpPr>
        <p:spPr>
          <a:xfrm>
            <a:off x="6173787" y="2337254"/>
            <a:ext cx="3825026" cy="3931538"/>
          </a:xfrm>
        </p:spPr>
        <p:txBody>
          <a:bodyPr/>
          <a:lstStyle/>
          <a:p>
            <a:r>
              <a:rPr lang="en-US" dirty="0" smtClean="0"/>
              <a:t>A caption explains what is shown in a photograph or illustration.</a:t>
            </a:r>
          </a:p>
          <a:p>
            <a:r>
              <a:rPr lang="en-US" dirty="0" smtClean="0"/>
              <a:t>Captions help the reader understand information that may or may not be in the text.</a:t>
            </a:r>
          </a:p>
        </p:txBody>
      </p:sp>
      <p:pic>
        <p:nvPicPr>
          <p:cNvPr id="5" name="Picture 4"/>
          <p:cNvPicPr>
            <a:picLocks noChangeAspect="1"/>
          </p:cNvPicPr>
          <p:nvPr/>
        </p:nvPicPr>
        <p:blipFill rotWithShape="1">
          <a:blip r:embed="rId2"/>
          <a:srcRect l="2484" t="56698" r="80703"/>
          <a:stretch/>
        </p:blipFill>
        <p:spPr>
          <a:xfrm>
            <a:off x="2636132" y="2072413"/>
            <a:ext cx="3116688" cy="4461219"/>
          </a:xfrm>
          <a:prstGeom prst="rect">
            <a:avLst/>
          </a:prstGeom>
          <a:ln>
            <a:noFill/>
          </a:ln>
          <a:effectLst>
            <a:softEdge rad="112500"/>
          </a:effectLst>
        </p:spPr>
      </p:pic>
      <p:sp>
        <p:nvSpPr>
          <p:cNvPr id="6" name="Right Arrow 5"/>
          <p:cNvSpPr/>
          <p:nvPr/>
        </p:nvSpPr>
        <p:spPr>
          <a:xfrm>
            <a:off x="1616297" y="4766372"/>
            <a:ext cx="1197735" cy="528034"/>
          </a:xfrm>
          <a:prstGeom prst="rightArrow">
            <a:avLst/>
          </a:prstGeom>
          <a:solidFill>
            <a:srgbClr val="FF00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636536"/>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289</TotalTime>
  <Words>702</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Tw Cen MT</vt:lpstr>
      <vt:lpstr>Circuit</vt:lpstr>
      <vt:lpstr>PowerPoint Presentation</vt:lpstr>
      <vt:lpstr>Text features are the parts of a nonfiction book that help you find information easily or tell you more about the topic.   Some examples are:</vt:lpstr>
      <vt:lpstr>Title: the name of the book</vt:lpstr>
      <vt:lpstr>Table of Contents: gives the heading and beginning page number for each section of the book</vt:lpstr>
      <vt:lpstr>Headings/Subheadings:  divide the text into sections</vt:lpstr>
      <vt:lpstr>Photographs:  a picture taken with a camera that show how something looks in real life</vt:lpstr>
      <vt:lpstr>Illustrations: a hand-drawn picture</vt:lpstr>
      <vt:lpstr>Diagrams:  a drawing that shows the part of something</vt:lpstr>
      <vt:lpstr>Captions:  the words next to or below a picture that tell what it is or what it is about</vt:lpstr>
      <vt:lpstr>Bold Words:  important words that are darker than the text around them</vt:lpstr>
      <vt:lpstr>Glossary:  tells what important words mean</vt:lpstr>
      <vt:lpstr>Index:  a list of the topics and people in the text</vt:lpstr>
      <vt:lpstr>Electronic Menu: a list of things you can choose from to do something on the computer</vt:lpstr>
      <vt:lpstr>Icon:  a picture that represents something else</vt:lpstr>
      <vt:lpstr>Why are text features important?</vt:lpstr>
    </vt:vector>
  </TitlesOfParts>
  <Company>Learning Systems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Feature Hunt</dc:title>
  <dc:creator>Becky Childs</dc:creator>
  <cp:lastModifiedBy>Becky Childs</cp:lastModifiedBy>
  <cp:revision>25</cp:revision>
  <dcterms:created xsi:type="dcterms:W3CDTF">2014-02-14T16:03:21Z</dcterms:created>
  <dcterms:modified xsi:type="dcterms:W3CDTF">2014-02-20T20:50:35Z</dcterms:modified>
</cp:coreProperties>
</file>